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16D51C0C-53E4-5A42-A896-30E9BFCDB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322" y="1159544"/>
            <a:ext cx="11199737" cy="95330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/>
            <a:endParaRPr lang="en-US" sz="4800" dirty="0">
              <a:solidFill>
                <a:srgbClr val="0B5AAC"/>
              </a:solidFill>
            </a:endParaRP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0C5200E-B055-0A48-8262-4FE1516C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322" y="2112849"/>
            <a:ext cx="11199737" cy="396664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lr>
                <a:srgbClr val="6AB946"/>
              </a:buClr>
              <a:buSzPct val="85000"/>
              <a:buFont typeface="Wingdings" charset="2"/>
              <a:buChar char="u"/>
            </a:pPr>
            <a:endParaRPr lang="en-US" sz="3200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55D2F71-30BA-F44A-806E-5C02EAAEC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8412" y="641645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333">
                <a:solidFill>
                  <a:schemeClr val="bg1"/>
                </a:solidFill>
              </a:defRPr>
            </a:lvl1pPr>
          </a:lstStyle>
          <a:p>
            <a:pPr algn="r"/>
            <a:fld id="{822BA8FC-1EE2-E04D-A7FB-89AD5AE6761C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036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22BA8FC-1EE2-E04D-A7FB-89AD5AE67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8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22BA8FC-1EE2-E04D-A7FB-89AD5AE67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20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22BA8FC-1EE2-E04D-A7FB-89AD5AE67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7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22BA8FC-1EE2-E04D-A7FB-89AD5AE67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335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22BA8FC-1EE2-E04D-A7FB-89AD5AE67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45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22BA8FC-1EE2-E04D-A7FB-89AD5AE67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99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22BA8FC-1EE2-E04D-A7FB-89AD5AE67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067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22BA8FC-1EE2-E04D-A7FB-89AD5AE67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38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  <a:prstGeom prst="rect">
            <a:avLst/>
          </a:prstGeo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22BA8FC-1EE2-E04D-A7FB-89AD5AE67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10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  <a:prstGeom prst="rect">
            <a:avLst/>
          </a:prstGeo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22BA8FC-1EE2-E04D-A7FB-89AD5AE67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774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D06472ED-54A8-9243-82D2-84799D8BA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24775"/>
            <a:ext cx="12192000" cy="81008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CA1848-EA9C-FB4E-B72B-4142A0A34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3172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bg1"/>
                </a:solidFill>
              </a:defRPr>
            </a:lvl1pPr>
          </a:lstStyle>
          <a:p>
            <a:fld id="{9E3D7A26-89E2-D54F-B09C-F802BB5990F3}" type="slidenum">
              <a:rPr lang="en-US" smtClean="0"/>
              <a:pPr/>
              <a:t>‹#›</a:t>
            </a:fld>
            <a:endParaRPr lang="en-US" sz="1333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37BC550-A7B8-7D42-80BD-A50EAB21E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468" y="2046490"/>
            <a:ext cx="11307651" cy="43098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7391EB6-4C0F-094C-89C7-EA5C9C028C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08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09585" rtl="0" eaLnBrk="1" latinLnBrk="0" hangingPunct="1">
        <a:spcBef>
          <a:spcPct val="0"/>
        </a:spcBef>
        <a:buNone/>
        <a:defRPr sz="4800" b="1" kern="1200" spc="-27" baseline="0">
          <a:solidFill>
            <a:srgbClr val="0B5AAC"/>
          </a:solidFill>
          <a:latin typeface="+mj-lt"/>
          <a:ea typeface="+mj-ea"/>
          <a:cs typeface="+mj-cs"/>
        </a:defRPr>
      </a:lvl1pPr>
    </p:titleStyle>
    <p:bodyStyle>
      <a:lvl1pPr marL="306910" indent="-306910" algn="l" defTabSz="609585" rtl="0" eaLnBrk="1" latinLnBrk="0" hangingPunct="1">
        <a:spcBef>
          <a:spcPct val="20000"/>
        </a:spcBef>
        <a:buClr>
          <a:srgbClr val="6AB946"/>
        </a:buClr>
        <a:buSzPct val="100000"/>
        <a:buFont typeface="Big Caslon Medium" panose="02000603090000020003" pitchFamily="2" charset="-79"/>
        <a:buChar char="◆"/>
        <a:tabLst/>
        <a:defRPr sz="3733" kern="1200" spc="-27" baseline="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 spc="-27" baseline="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733" kern="1200" spc="-27" baseline="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3733" kern="1200" spc="-27" baseline="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3733" kern="1200" spc="-27" baseline="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ppostgradtraining.com/" TargetMode="External"/><Relationship Id="rId2" Type="http://schemas.openxmlformats.org/officeDocument/2006/relationships/hyperlink" Target="mailto:Kerry.Bamrick@APPpostgradtraining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793342"/>
            <a:ext cx="12192000" cy="1470025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chemeClr val="bg1"/>
                </a:solidFill>
              </a:rPr>
              <a:t>Accreditation Program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783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8D7D4D0-5BD5-BF42-A6D5-18EF84DF8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Info: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4B43365-4364-5348-81B9-D14F304E1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Kerry Bamrick, MBA</a:t>
            </a:r>
          </a:p>
          <a:p>
            <a:pPr lvl="1"/>
            <a:r>
              <a:rPr lang="en-US" sz="2800" dirty="0" smtClean="0"/>
              <a:t>Executive Director</a:t>
            </a:r>
          </a:p>
          <a:p>
            <a:pPr lvl="1"/>
            <a:r>
              <a:rPr lang="en-US" sz="2800" dirty="0" smtClean="0">
                <a:hlinkClick r:id="rId2"/>
              </a:rPr>
              <a:t>Kerry.Bamrick@APPpostgradtraining.com</a:t>
            </a:r>
            <a:endParaRPr lang="en-US" sz="2800" dirty="0" smtClean="0"/>
          </a:p>
          <a:p>
            <a:pPr lvl="1"/>
            <a:endParaRPr lang="en-US" sz="2800" dirty="0"/>
          </a:p>
          <a:p>
            <a:r>
              <a:rPr lang="en-US" sz="2800" smtClean="0">
                <a:hlinkClick r:id="rId3"/>
              </a:rPr>
              <a:t>www.APPpostgradtraining.com</a:t>
            </a:r>
            <a:r>
              <a:rPr lang="en-US" sz="2800" smtClean="0"/>
              <a:t> </a:t>
            </a:r>
            <a:endParaRPr lang="en-US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DB9076-259D-E546-A9A9-6494109C6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585"/>
            <a:fld id="{9E3D7A26-89E2-D54F-B09C-F802BB5990F3}" type="slidenum">
              <a:rPr lang="en-US">
                <a:solidFill>
                  <a:prstClr val="white"/>
                </a:solidFill>
                <a:latin typeface="Calibri"/>
              </a:rPr>
              <a:pPr defTabSz="609585"/>
              <a:t>10</a:t>
            </a:fld>
            <a:endParaRPr lang="en-US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0313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8D7D4D0-5BD5-BF42-A6D5-18EF84DF8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the Consortium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4B43365-4364-5348-81B9-D14F304E1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321" y="2004784"/>
            <a:ext cx="11199737" cy="3966641"/>
          </a:xfrm>
        </p:spPr>
        <p:txBody>
          <a:bodyPr>
            <a:noAutofit/>
          </a:bodyPr>
          <a:lstStyle/>
          <a:p>
            <a:r>
              <a:rPr lang="en-US" sz="2400" dirty="0" smtClean="0"/>
              <a:t>2010: </a:t>
            </a:r>
            <a:r>
              <a:rPr lang="en-US" sz="2400" b="1" dirty="0" smtClean="0"/>
              <a:t>Convened as </a:t>
            </a:r>
            <a:r>
              <a:rPr lang="en-US" sz="2400" b="1" dirty="0"/>
              <a:t>I</a:t>
            </a:r>
            <a:r>
              <a:rPr lang="en-US" sz="2400" b="1" dirty="0" smtClean="0"/>
              <a:t>nformal Consortium </a:t>
            </a:r>
            <a:r>
              <a:rPr lang="en-US" sz="2400" dirty="0" smtClean="0"/>
              <a:t>by 4 FQHC-based postgraduate NP training programs</a:t>
            </a:r>
          </a:p>
          <a:p>
            <a:r>
              <a:rPr lang="en-US" sz="2400" dirty="0" smtClean="0"/>
              <a:t>2013: </a:t>
            </a:r>
            <a:r>
              <a:rPr lang="en-US" sz="2400" b="1" dirty="0" smtClean="0"/>
              <a:t>Identified Accreditation as a goal</a:t>
            </a:r>
          </a:p>
          <a:p>
            <a:r>
              <a:rPr lang="en-US" sz="2400" dirty="0" smtClean="0"/>
              <a:t>2013 – 2015: CHCI formally incorporated a new 501c3, the Consortium, </a:t>
            </a:r>
            <a:r>
              <a:rPr lang="en-US" sz="2400" b="1" dirty="0" smtClean="0"/>
              <a:t>to advance the postgrad NP training movement</a:t>
            </a:r>
            <a:r>
              <a:rPr lang="en-US" sz="2400" dirty="0" smtClean="0"/>
              <a:t>, including development of the Accreditation Program</a:t>
            </a:r>
          </a:p>
          <a:p>
            <a:r>
              <a:rPr lang="en-US" sz="2400" dirty="0" smtClean="0"/>
              <a:t>2016: </a:t>
            </a:r>
            <a:r>
              <a:rPr lang="en-US" sz="2400" b="1" dirty="0" smtClean="0"/>
              <a:t>Accreditation Action </a:t>
            </a:r>
            <a:r>
              <a:rPr lang="en-US" sz="2400" dirty="0" smtClean="0"/>
              <a:t>for the first 2 Programs</a:t>
            </a:r>
          </a:p>
          <a:p>
            <a:r>
              <a:rPr lang="en-US" sz="2400" dirty="0" smtClean="0"/>
              <a:t>2022: Consortium receives </a:t>
            </a:r>
            <a:r>
              <a:rPr lang="en-US" sz="2400" b="1" dirty="0" smtClean="0"/>
              <a:t>Federal Recognition as Accrediting Agency</a:t>
            </a:r>
            <a:r>
              <a:rPr lang="en-US" sz="2400" dirty="0" smtClean="0"/>
              <a:t> from the US Department of Education</a:t>
            </a:r>
          </a:p>
          <a:p>
            <a:r>
              <a:rPr lang="en-US" sz="2400" dirty="0" smtClean="0"/>
              <a:t>2022: Consortium </a:t>
            </a:r>
            <a:r>
              <a:rPr lang="en-US" sz="2400" b="1" dirty="0" smtClean="0"/>
              <a:t>starts accrediting Joint NP and PA Programs</a:t>
            </a:r>
          </a:p>
          <a:p>
            <a:r>
              <a:rPr lang="en-US" sz="2400" dirty="0" smtClean="0"/>
              <a:t>2023: 22 Accredited Programs and 11 Programs in the Pipeline</a:t>
            </a:r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DB9076-259D-E546-A9A9-6494109C6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D7A26-89E2-D54F-B09C-F802BB5990F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483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8D7D4D0-5BD5-BF42-A6D5-18EF84DF8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Accreditation Defined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4B43365-4364-5348-81B9-D14F304E1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External, independent review of a health care training program against nationally-accepted Standards and its own policies, procedures, processes, and outcome </a:t>
            </a:r>
            <a:r>
              <a:rPr lang="en-US" sz="2000" dirty="0" smtClean="0"/>
              <a:t>(AAAHC)</a:t>
            </a:r>
          </a:p>
          <a:p>
            <a:r>
              <a:rPr lang="en-US" sz="2800" dirty="0" smtClean="0"/>
              <a:t>Peer-reviewed, voluntary program evaluation</a:t>
            </a:r>
          </a:p>
          <a:p>
            <a:r>
              <a:rPr lang="en-US" sz="2800" dirty="0" smtClean="0"/>
              <a:t>Practice-based determination of adherence to National Standards</a:t>
            </a:r>
          </a:p>
          <a:p>
            <a:r>
              <a:rPr lang="en-US" sz="2800" dirty="0" smtClean="0"/>
              <a:t>National acknowledgement of quality</a:t>
            </a:r>
            <a:endParaRPr lang="en-US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DB9076-259D-E546-A9A9-6494109C6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585"/>
            <a:fld id="{9E3D7A26-89E2-D54F-B09C-F802BB5990F3}" type="slidenum">
              <a:rPr lang="en-US">
                <a:solidFill>
                  <a:prstClr val="white"/>
                </a:solidFill>
                <a:latin typeface="Calibri"/>
              </a:rPr>
              <a:pPr defTabSz="609585"/>
              <a:t>3</a:t>
            </a:fld>
            <a:endParaRPr lang="en-US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7900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8D7D4D0-5BD5-BF42-A6D5-18EF84DF8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Accreditation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DB9076-259D-E546-A9A9-6494109C6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3D7A26-89E2-D54F-B09C-F802BB5990F3}" type="slidenum">
              <a:rPr kumimoji="0" 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33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3290" y="2261494"/>
            <a:ext cx="4495800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573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8D7D4D0-5BD5-BF42-A6D5-18EF84DF8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USDE Accreditation Process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DB9076-259D-E546-A9A9-6494109C6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585"/>
            <a:fld id="{9E3D7A26-89E2-D54F-B09C-F802BB5990F3}" type="slidenum">
              <a:rPr lang="en-US">
                <a:solidFill>
                  <a:prstClr val="white"/>
                </a:solidFill>
                <a:latin typeface="Calibri"/>
              </a:rPr>
              <a:pPr defTabSz="609585"/>
              <a:t>5</a:t>
            </a:fld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 Major Steps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499" y="2918073"/>
            <a:ext cx="9239382" cy="2219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798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8D7D4D0-5BD5-BF42-A6D5-18EF84DF8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Consortium’s Standards Driving </a:t>
            </a:r>
            <a:br>
              <a:rPr lang="en-US" dirty="0" smtClean="0"/>
            </a:br>
            <a:r>
              <a:rPr lang="en-US" dirty="0" smtClean="0"/>
              <a:t>Excellence in Program Design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4B43365-4364-5348-81B9-D14F304E1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321" y="2553424"/>
            <a:ext cx="11199737" cy="37891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Standard 1: Mission, Goals, Objectives</a:t>
            </a:r>
          </a:p>
          <a:p>
            <a:pPr marL="0" indent="0">
              <a:buNone/>
            </a:pPr>
            <a:r>
              <a:rPr lang="en-US" sz="2800" dirty="0" smtClean="0"/>
              <a:t>Standard 2: Curriculum</a:t>
            </a:r>
          </a:p>
          <a:p>
            <a:pPr marL="0" indent="0">
              <a:buNone/>
            </a:pPr>
            <a:r>
              <a:rPr lang="en-US" sz="2800" dirty="0" smtClean="0"/>
              <a:t>Standard 3: Evaluation</a:t>
            </a:r>
          </a:p>
          <a:p>
            <a:pPr marL="0" indent="0">
              <a:buNone/>
            </a:pPr>
            <a:r>
              <a:rPr lang="en-US" sz="2800" dirty="0" smtClean="0"/>
              <a:t>Standard 4: Program Eligibility</a:t>
            </a:r>
          </a:p>
          <a:p>
            <a:pPr marL="0" indent="0">
              <a:buNone/>
            </a:pPr>
            <a:r>
              <a:rPr lang="en-US" sz="2800" dirty="0" smtClean="0"/>
              <a:t>Standard 5: Administration</a:t>
            </a:r>
          </a:p>
          <a:p>
            <a:pPr marL="0" indent="0">
              <a:buNone/>
            </a:pPr>
            <a:r>
              <a:rPr lang="en-US" sz="2800" dirty="0" smtClean="0"/>
              <a:t>Standard 6: Operations</a:t>
            </a:r>
          </a:p>
          <a:p>
            <a:pPr marL="0" indent="0">
              <a:buNone/>
            </a:pPr>
            <a:r>
              <a:rPr lang="en-US" sz="2800" dirty="0" smtClean="0"/>
              <a:t>Standard 7: Staff</a:t>
            </a:r>
          </a:p>
          <a:p>
            <a:pPr marL="0" indent="0">
              <a:buNone/>
            </a:pPr>
            <a:r>
              <a:rPr lang="en-US" sz="2800" dirty="0" smtClean="0"/>
              <a:t>Standard 8: Postgraduate Trainee Services</a:t>
            </a:r>
            <a:endParaRPr lang="en-US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DB9076-259D-E546-A9A9-6494109C6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585"/>
            <a:fld id="{9E3D7A26-89E2-D54F-B09C-F802BB5990F3}" type="slidenum">
              <a:rPr lang="en-US">
                <a:solidFill>
                  <a:prstClr val="white"/>
                </a:solidFill>
                <a:latin typeface="Calibri"/>
              </a:rPr>
              <a:pPr defTabSz="609585"/>
              <a:t>6</a:t>
            </a:fld>
            <a:endParaRPr lang="en-US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1256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8D7D4D0-5BD5-BF42-A6D5-18EF84DF8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51478"/>
            <a:ext cx="11199737" cy="953305"/>
          </a:xfrm>
        </p:spPr>
        <p:txBody>
          <a:bodyPr/>
          <a:lstStyle/>
          <a:p>
            <a:pPr algn="l"/>
            <a:r>
              <a:rPr lang="en-US" dirty="0" smtClean="0"/>
              <a:t>Accreditation Process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DB9076-259D-E546-A9A9-6494109C6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585"/>
            <a:fld id="{9E3D7A26-89E2-D54F-B09C-F802BB5990F3}" type="slidenum">
              <a:rPr lang="en-US">
                <a:solidFill>
                  <a:prstClr val="white"/>
                </a:solidFill>
                <a:latin typeface="Calibri"/>
              </a:rPr>
              <a:pPr defTabSz="609585"/>
              <a:t>7</a:t>
            </a:fld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4479" y="1820360"/>
            <a:ext cx="7265929" cy="4469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37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8D7D4D0-5BD5-BF42-A6D5-18EF84DF8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Consortium Accreditation Sample Timeline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4B43365-4364-5348-81B9-D14F304E1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800" b="1" dirty="0" smtClean="0"/>
              <a:t>General Timeframe, Application to Decision (10-12 months)</a:t>
            </a:r>
            <a:endParaRPr lang="en-US" sz="2000" b="1" dirty="0" smtClean="0"/>
          </a:p>
          <a:p>
            <a:r>
              <a:rPr lang="en-US" sz="2800" dirty="0" smtClean="0"/>
              <a:t>Intent to Apply</a:t>
            </a:r>
          </a:p>
          <a:p>
            <a:r>
              <a:rPr lang="en-US" sz="2800" dirty="0" smtClean="0"/>
              <a:t>Application </a:t>
            </a:r>
          </a:p>
          <a:p>
            <a:r>
              <a:rPr lang="en-US" sz="2800" dirty="0" smtClean="0"/>
              <a:t>Self Study: internal program evaluation</a:t>
            </a:r>
          </a:p>
          <a:p>
            <a:r>
              <a:rPr lang="en-US" sz="2800" dirty="0" smtClean="0"/>
              <a:t>1.5 day On-site Visit: external program evaluation (completed by 2 trained site visitor peers (educator, administrator, clinician)</a:t>
            </a:r>
          </a:p>
          <a:p>
            <a:r>
              <a:rPr lang="en-US" sz="2800" dirty="0" smtClean="0"/>
              <a:t>Site Visit Report: reviewed by program, submitted to Accreditation Commission for accreditation consideration</a:t>
            </a:r>
          </a:p>
          <a:p>
            <a:r>
              <a:rPr lang="en-US" sz="2800" dirty="0" smtClean="0"/>
              <a:t>Decision: Accredited, Deferral, or Denial of Accreditation</a:t>
            </a:r>
          </a:p>
          <a:p>
            <a:r>
              <a:rPr lang="en-US" sz="2800" dirty="0" smtClean="0"/>
              <a:t>Posted to Consortium website</a:t>
            </a:r>
          </a:p>
          <a:p>
            <a:r>
              <a:rPr lang="en-US" sz="2800" dirty="0" smtClean="0"/>
              <a:t>Annual and Interim Reports</a:t>
            </a:r>
          </a:p>
          <a:p>
            <a:pPr marL="0" indent="0">
              <a:buNone/>
            </a:pPr>
            <a:r>
              <a:rPr lang="en-US" sz="2800" b="1" dirty="0" smtClean="0"/>
              <a:t>Extensive technical support available throughout the process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DB9076-259D-E546-A9A9-6494109C6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585"/>
            <a:fld id="{9E3D7A26-89E2-D54F-B09C-F802BB5990F3}" type="slidenum">
              <a:rPr lang="en-US">
                <a:solidFill>
                  <a:prstClr val="white"/>
                </a:solidFill>
                <a:latin typeface="Calibri"/>
              </a:rPr>
              <a:pPr defTabSz="609585"/>
              <a:t>8</a:t>
            </a:fld>
            <a:endParaRPr lang="en-US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6545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DB9076-259D-E546-A9A9-6494109C6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585"/>
            <a:fld id="{9E3D7A26-89E2-D54F-B09C-F802BB5990F3}" type="slidenum">
              <a:rPr lang="en-US">
                <a:solidFill>
                  <a:prstClr val="white"/>
                </a:solidFill>
                <a:latin typeface="Calibri"/>
              </a:rPr>
              <a:pPr defTabSz="609585"/>
              <a:t>9</a:t>
            </a:fld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Accreditation Anchors Program Development</a:t>
            </a:r>
            <a:endParaRPr lang="en-US" dirty="0"/>
          </a:p>
        </p:txBody>
      </p:sp>
      <p:pic>
        <p:nvPicPr>
          <p:cNvPr id="1030" name="Picture 6" descr="Download Anchor Clip Art PNG Image with No Background - PNGkey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876" y="2440202"/>
            <a:ext cx="2720628" cy="3496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2559923"/>
      </p:ext>
    </p:extLst>
  </p:cSld>
  <p:clrMapOvr>
    <a:masterClrMapping/>
  </p:clrMapOvr>
</p:sld>
</file>

<file path=ppt/theme/theme1.xml><?xml version="1.0" encoding="utf-8"?>
<a:theme xmlns:a="http://schemas.openxmlformats.org/drawingml/2006/main" name="NNPRFTC_Temp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Microsoft Office PowerPoint</Application>
  <PresentationFormat>Widescreen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Big Caslon Medium</vt:lpstr>
      <vt:lpstr>Calibri</vt:lpstr>
      <vt:lpstr>Wingdings</vt:lpstr>
      <vt:lpstr>NNPRFTC_Temp2</vt:lpstr>
      <vt:lpstr>Accreditation Program</vt:lpstr>
      <vt:lpstr>History of the Consortium</vt:lpstr>
      <vt:lpstr>Accreditation Defined</vt:lpstr>
      <vt:lpstr>Benefits of Accreditation</vt:lpstr>
      <vt:lpstr>USDE Accreditation Process</vt:lpstr>
      <vt:lpstr>Consortium’s Standards Driving  Excellence in Program Design</vt:lpstr>
      <vt:lpstr>Accreditation Process</vt:lpstr>
      <vt:lpstr>Consortium Accreditation Sample Timeline</vt:lpstr>
      <vt:lpstr>Accreditation Anchors Program Development</vt:lpstr>
      <vt:lpstr>Contact Info:</vt:lpstr>
    </vt:vector>
  </TitlesOfParts>
  <Company>CHC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Accreditation Program</dc:title>
  <dc:creator>Felder, Shay</dc:creator>
  <cp:lastModifiedBy>Felder, Shay</cp:lastModifiedBy>
  <cp:revision>1</cp:revision>
  <dcterms:created xsi:type="dcterms:W3CDTF">2023-01-11T22:52:03Z</dcterms:created>
  <dcterms:modified xsi:type="dcterms:W3CDTF">2023-01-11T22:52:16Z</dcterms:modified>
</cp:coreProperties>
</file>